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Georgia Pro Light" charset="1" panose="02040302050405020303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991600" cy="10287000"/>
            <a:chOff x="0" y="0"/>
            <a:chExt cx="1035548" cy="11847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5548" cy="1184737"/>
            </a:xfrm>
            <a:custGeom>
              <a:avLst/>
              <a:gdLst/>
              <a:ahLst/>
              <a:cxnLst/>
              <a:rect r="r" b="b" t="t" l="l"/>
              <a:pathLst>
                <a:path h="1184737" w="1035548">
                  <a:moveTo>
                    <a:pt x="0" y="0"/>
                  </a:moveTo>
                  <a:lnTo>
                    <a:pt x="1035548" y="0"/>
                  </a:lnTo>
                  <a:lnTo>
                    <a:pt x="1035548" y="1184737"/>
                  </a:lnTo>
                  <a:lnTo>
                    <a:pt x="0" y="1184737"/>
                  </a:lnTo>
                  <a:close/>
                </a:path>
              </a:pathLst>
            </a:custGeom>
            <a:blipFill>
              <a:blip r:embed="rId2"/>
              <a:stretch>
                <a:fillRect l="0" t="-378" r="0" b="-37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744200" y="666750"/>
            <a:ext cx="6877050" cy="585084"/>
            <a:chOff x="0" y="0"/>
            <a:chExt cx="9169400" cy="780112"/>
          </a:xfrm>
        </p:grpSpPr>
        <p:sp>
          <p:nvSpPr>
            <p:cNvPr name="Freeform 5" id="5"/>
            <p:cNvSpPr/>
            <p:nvPr/>
          </p:nvSpPr>
          <p:spPr>
            <a:xfrm flipH="true" flipV="false" rot="-5400000">
              <a:off x="36553" y="74861"/>
              <a:ext cx="555143" cy="628248"/>
            </a:xfrm>
            <a:custGeom>
              <a:avLst/>
              <a:gdLst/>
              <a:ahLst/>
              <a:cxnLst/>
              <a:rect r="r" b="b" t="t" l="l"/>
              <a:pathLst>
                <a:path h="628248" w="555143">
                  <a:moveTo>
                    <a:pt x="555143" y="0"/>
                  </a:moveTo>
                  <a:lnTo>
                    <a:pt x="0" y="0"/>
                  </a:lnTo>
                  <a:lnTo>
                    <a:pt x="0" y="628248"/>
                  </a:lnTo>
                  <a:lnTo>
                    <a:pt x="555143" y="628248"/>
                  </a:lnTo>
                  <a:lnTo>
                    <a:pt x="55514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795304" y="95250"/>
              <a:ext cx="8374096" cy="684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55"/>
                </a:lnSpc>
              </a:pPr>
              <a:r>
                <a:rPr lang="en-US" sz="3864" spc="-77">
                  <a:solidFill>
                    <a:srgbClr val="D9E1EC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Pharmacy Analytics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734675" y="1562100"/>
            <a:ext cx="6886575" cy="3699578"/>
            <a:chOff x="0" y="0"/>
            <a:chExt cx="9182100" cy="493277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00025"/>
              <a:ext cx="9182100" cy="3686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99"/>
                </a:lnSpc>
              </a:pPr>
              <a:r>
                <a:rPr lang="en-US" sz="10499">
                  <a:solidFill>
                    <a:srgbClr val="D9E1EC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Analytics Lakehouse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137115"/>
              <a:ext cx="917267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39"/>
                </a:lnSpc>
              </a:pPr>
              <a:r>
                <a:rPr lang="en-US" sz="3599">
                  <a:solidFill>
                    <a:srgbClr val="D9E1EC"/>
                  </a:solidFill>
                  <a:latin typeface="DM Sans"/>
                  <a:ea typeface="DM Sans"/>
                  <a:cs typeface="DM Sans"/>
                  <a:sym typeface="DM Sans"/>
                </a:rPr>
                <a:t>Data-Driven Inventory Insights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744200" y="8740903"/>
            <a:ext cx="5743575" cy="888872"/>
            <a:chOff x="0" y="0"/>
            <a:chExt cx="7658100" cy="118516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91344"/>
              <a:ext cx="7658100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D9E1EC"/>
                  </a:solidFill>
                  <a:latin typeface="DM Sans"/>
                  <a:ea typeface="DM Sans"/>
                  <a:cs typeface="DM Sans"/>
                  <a:sym typeface="DM Sans"/>
                </a:rPr>
                <a:t>Guru Saran Satsangi Peddinti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765810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D9E1EC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PRESENTED BY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4D7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2111" t="0" r="-521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004131"/>
            <a:chOff x="0" y="0"/>
            <a:chExt cx="11099800" cy="40055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D9E1EC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Problem Statement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D9E1EC"/>
                  </a:solidFill>
                  <a:latin typeface="DM Sans"/>
                  <a:ea typeface="DM Sans"/>
                  <a:cs typeface="DM Sans"/>
                  <a:sym typeface="DM Sans"/>
                </a:rPr>
                <a:t>Retail pharmacies are confronted with significant </a:t>
              </a:r>
              <a:r>
                <a:rPr lang="en-US" b="true" sz="2100">
                  <a:solidFill>
                    <a:srgbClr val="D9E1EC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analytics challenges</a:t>
              </a:r>
              <a:r>
                <a:rPr lang="en-US" sz="2100">
                  <a:solidFill>
                    <a:srgbClr val="D9E1EC"/>
                  </a:solidFill>
                  <a:latin typeface="DM Sans"/>
                  <a:ea typeface="DM Sans"/>
                  <a:cs typeface="DM Sans"/>
                  <a:sym typeface="DM Sans"/>
                </a:rPr>
                <a:t> that lead to frequent stock-outs of essential medicines, resulting in lost sales and dissatisfied customers due to poor inventory management.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2111" t="0" r="-521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004131"/>
            <a:chOff x="0" y="0"/>
            <a:chExt cx="11099800" cy="40055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D9E1EC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Solution Overview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D9E1EC"/>
                  </a:solidFill>
                  <a:latin typeface="DM Sans"/>
                  <a:ea typeface="DM Sans"/>
                  <a:cs typeface="DM Sans"/>
                  <a:sym typeface="DM Sans"/>
                </a:rPr>
                <a:t>This section outlines the </a:t>
              </a:r>
              <a:r>
                <a:rPr lang="en-US" b="true" sz="2100">
                  <a:solidFill>
                    <a:srgbClr val="D9E1EC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development of a Pharmacy Analytics Lakehouse</a:t>
              </a:r>
              <a:r>
                <a:rPr lang="en-US" sz="2100">
                  <a:solidFill>
                    <a:srgbClr val="D9E1EC"/>
                  </a:solidFill>
                  <a:latin typeface="DM Sans"/>
                  <a:ea typeface="DM Sans"/>
                  <a:cs typeface="DM Sans"/>
                  <a:sym typeface="DM Sans"/>
                </a:rPr>
                <a:t> utilizing the Databricks platform, emphasizing data-driven insights for inventory management and sales intelligence while ensuring privacy compliance.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4D7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2111" t="0" r="-521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747081"/>
            <a:chOff x="0" y="0"/>
            <a:chExt cx="11099800" cy="49961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D9E1EC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Architecture &amp; Data Flow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D9E1EC"/>
                  </a:solidFill>
                  <a:latin typeface="DM Sans"/>
                  <a:ea typeface="DM Sans"/>
                  <a:cs typeface="DM Sans"/>
                  <a:sym typeface="DM Sans"/>
                </a:rPr>
                <a:t>This section outlines the </a:t>
              </a:r>
              <a:r>
                <a:rPr lang="en-US" b="true" sz="2100">
                  <a:solidFill>
                    <a:srgbClr val="D9E1EC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data ingestion process</a:t>
              </a:r>
              <a:r>
                <a:rPr lang="en-US" sz="2100">
                  <a:solidFill>
                    <a:srgbClr val="D9E1EC"/>
                  </a:solidFill>
                  <a:latin typeface="DM Sans"/>
                  <a:ea typeface="DM Sans"/>
                  <a:cs typeface="DM Sans"/>
                  <a:sym typeface="DM Sans"/>
                </a:rPr>
                <a:t> into the Bronze layer, emphasizing the importance of capturing source fidelity for accurate analytics and decision-making in pharmacy operations.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747081"/>
            <a:chOff x="0" y="0"/>
            <a:chExt cx="11099800" cy="49961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D9E1EC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Analytics &amp; Dashboards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462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D9E1EC"/>
                  </a:solidFill>
                  <a:latin typeface="DM Sans"/>
                  <a:ea typeface="DM Sans"/>
                  <a:cs typeface="DM Sans"/>
                  <a:sym typeface="DM Sans"/>
                </a:rPr>
                <a:t>Our dashboards offer </a:t>
              </a:r>
              <a:r>
                <a:rPr lang="en-US" b="true" sz="2100">
                  <a:solidFill>
                    <a:srgbClr val="D9E1EC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comprehensive inventory visibility</a:t>
              </a:r>
              <a:r>
                <a:rPr lang="en-US" sz="2100">
                  <a:solidFill>
                    <a:srgbClr val="D9E1EC"/>
                  </a:solidFill>
                  <a:latin typeface="DM Sans"/>
                  <a:ea typeface="DM Sans"/>
                  <a:cs typeface="DM Sans"/>
                  <a:sym typeface="DM Sans"/>
                </a:rPr>
                <a:t>, enabling pharmacies to manage stock level effectively and make informed decisions based on real-time data insights.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4D7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71059" t="0" r="-7105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4118556"/>
            <a:chOff x="0" y="0"/>
            <a:chExt cx="11099800" cy="54914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3040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D9E1EC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Machine Learning Models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03"/>
              <a:ext cx="110998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D9E1EC"/>
                  </a:solidFill>
                  <a:latin typeface="DM Sans"/>
                  <a:ea typeface="DM Sans"/>
                  <a:cs typeface="DM Sans"/>
                  <a:sym typeface="DM Sans"/>
                </a:rPr>
                <a:t>This section explores the </a:t>
              </a:r>
              <a:r>
                <a:rPr lang="en-US" b="true" sz="2100">
                  <a:solidFill>
                    <a:srgbClr val="D9E1EC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development of regression models</a:t>
              </a:r>
              <a:r>
                <a:rPr lang="en-US" sz="2100">
                  <a:solidFill>
                    <a:srgbClr val="D9E1EC"/>
                  </a:solidFill>
                  <a:latin typeface="DM Sans"/>
                  <a:ea typeface="DM Sans"/>
                  <a:cs typeface="DM Sans"/>
                  <a:sym typeface="DM Sans"/>
                </a:rPr>
                <a:t> to quantitatively predict stock risk scores, enhancing inventory management through data-driven insights and proactive decision-making strategies.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2207" t="0" r="-5220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004131"/>
            <a:chOff x="0" y="0"/>
            <a:chExt cx="11099800" cy="40055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D9E1EC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Project Impact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47803"/>
              <a:ext cx="11099800" cy="195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D9E1EC"/>
                  </a:solidFill>
                  <a:latin typeface="DM Sans"/>
                  <a:ea typeface="DM Sans"/>
                  <a:cs typeface="DM Sans"/>
                  <a:sym typeface="DM Sans"/>
                </a:rPr>
                <a:t>This project has </a:t>
              </a:r>
              <a:r>
                <a:rPr lang="en-US" b="true" sz="2100">
                  <a:solidFill>
                    <a:srgbClr val="D9E1EC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enabled significant reductions</a:t>
              </a:r>
              <a:r>
                <a:rPr lang="en-US" sz="2100">
                  <a:solidFill>
                    <a:srgbClr val="D9E1EC"/>
                  </a:solidFill>
                  <a:latin typeface="DM Sans"/>
                  <a:ea typeface="DM Sans"/>
                  <a:cs typeface="DM Sans"/>
                  <a:sym typeface="DM Sans"/>
                </a:rPr>
                <a:t> in expiry-related inventory losses while improving operational efficiency and medicine availability through innovative data-driven strategies and analytics.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Analytics Lakehouse</dc:description>
  <dc:identifier>DAG_oowX3hg</dc:identifier>
  <dcterms:modified xsi:type="dcterms:W3CDTF">2011-08-01T06:04:30Z</dcterms:modified>
  <cp:revision>1</cp:revision>
  <dc:title>Pharmacy Analytics Lakehouse Inventory Expiry Risk</dc:title>
</cp:coreProperties>
</file>